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sldIdLst>
    <p:sldId id="256" r:id="rId2"/>
    <p:sldId id="257" r:id="rId3"/>
    <p:sldId id="281" r:id="rId4"/>
    <p:sldId id="258" r:id="rId5"/>
    <p:sldId id="259" r:id="rId6"/>
    <p:sldId id="260" r:id="rId7"/>
    <p:sldId id="269" r:id="rId8"/>
    <p:sldId id="261" r:id="rId9"/>
    <p:sldId id="270" r:id="rId10"/>
    <p:sldId id="262" r:id="rId11"/>
    <p:sldId id="264" r:id="rId12"/>
    <p:sldId id="263" r:id="rId13"/>
    <p:sldId id="267" r:id="rId14"/>
    <p:sldId id="268" r:id="rId15"/>
    <p:sldId id="266" r:id="rId16"/>
    <p:sldId id="265" r:id="rId17"/>
    <p:sldId id="271" r:id="rId18"/>
    <p:sldId id="273" r:id="rId19"/>
    <p:sldId id="272" r:id="rId20"/>
    <p:sldId id="274" r:id="rId21"/>
    <p:sldId id="275" r:id="rId22"/>
    <p:sldId id="276" r:id="rId23"/>
    <p:sldId id="279" r:id="rId24"/>
    <p:sldId id="278" r:id="rId25"/>
    <p:sldId id="277" r:id="rId26"/>
    <p:sldId id="28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552C90-EF7B-B242-A6CA-D9790A7BC1AA}" v="67" dt="2018-07-10T00:00:47.3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17"/>
    <p:restoredTop sz="94674"/>
  </p:normalViewPr>
  <p:slideViewPr>
    <p:cSldViewPr snapToGrid="0" snapToObjects="1">
      <p:cViewPr varScale="1">
        <p:scale>
          <a:sx n="101" d="100"/>
          <a:sy n="101" d="100"/>
        </p:scale>
        <p:origin x="200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M" userId="b6bda5b1a8011bec" providerId="LiveId" clId="{9F552C90-EF7B-B242-A6CA-D9790A7BC1AA}"/>
    <pc:docChg chg="custSel modSld">
      <pc:chgData name="John M" userId="b6bda5b1a8011bec" providerId="LiveId" clId="{9F552C90-EF7B-B242-A6CA-D9790A7BC1AA}" dt="2018-07-10T00:00:47.320" v="66"/>
      <pc:docMkLst>
        <pc:docMk/>
      </pc:docMkLst>
      <pc:sldChg chg="addSp delSp modSp delAnim modAnim">
        <pc:chgData name="John M" userId="b6bda5b1a8011bec" providerId="LiveId" clId="{9F552C90-EF7B-B242-A6CA-D9790A7BC1AA}" dt="2018-07-10T00:00:47.320" v="66"/>
        <pc:sldMkLst>
          <pc:docMk/>
          <pc:sldMk cId="3547368082" sldId="267"/>
        </pc:sldMkLst>
        <pc:spChg chg="add del mod">
          <ac:chgData name="John M" userId="b6bda5b1a8011bec" providerId="LiveId" clId="{9F552C90-EF7B-B242-A6CA-D9790A7BC1AA}" dt="2018-07-09T23:56:10.784" v="5" actId="931"/>
          <ac:spMkLst>
            <pc:docMk/>
            <pc:sldMk cId="3547368082" sldId="267"/>
            <ac:spMk id="3" creationId="{4FD4F633-5A99-D14B-A86E-2A6B90BE6210}"/>
          </ac:spMkLst>
        </pc:spChg>
        <pc:picChg chg="del">
          <ac:chgData name="John M" userId="b6bda5b1a8011bec" providerId="LiveId" clId="{9F552C90-EF7B-B242-A6CA-D9790A7BC1AA}" dt="2018-07-09T23:55:40.803" v="2" actId="478"/>
          <ac:picMkLst>
            <pc:docMk/>
            <pc:sldMk cId="3547368082" sldId="267"/>
            <ac:picMk id="4" creationId="{BA19EEDC-08E5-8344-A4CF-749EAB4991DA}"/>
          </ac:picMkLst>
        </pc:picChg>
        <pc:picChg chg="del mod">
          <ac:chgData name="John M" userId="b6bda5b1a8011bec" providerId="LiveId" clId="{9F552C90-EF7B-B242-A6CA-D9790A7BC1AA}" dt="2018-07-09T23:55:43.833" v="4" actId="478"/>
          <ac:picMkLst>
            <pc:docMk/>
            <pc:sldMk cId="3547368082" sldId="267"/>
            <ac:picMk id="6" creationId="{A1C50215-9872-8442-89D1-693FB263A2FD}"/>
          </ac:picMkLst>
        </pc:picChg>
        <pc:picChg chg="del mod">
          <ac:chgData name="John M" userId="b6bda5b1a8011bec" providerId="LiveId" clId="{9F552C90-EF7B-B242-A6CA-D9790A7BC1AA}" dt="2018-07-09T23:55:42.766" v="3" actId="478"/>
          <ac:picMkLst>
            <pc:docMk/>
            <pc:sldMk cId="3547368082" sldId="267"/>
            <ac:picMk id="7" creationId="{9BD6ECA7-88A1-7340-AB4E-5EE4658EB11E}"/>
          </ac:picMkLst>
        </pc:picChg>
        <pc:picChg chg="add mod">
          <ac:chgData name="John M" userId="b6bda5b1a8011bec" providerId="LiveId" clId="{9F552C90-EF7B-B242-A6CA-D9790A7BC1AA}" dt="2018-07-09T23:56:23.706" v="8" actId="1076"/>
          <ac:picMkLst>
            <pc:docMk/>
            <pc:sldMk cId="3547368082" sldId="267"/>
            <ac:picMk id="8" creationId="{5DCAE1D4-CC14-E44C-87EC-4C53924CDEB6}"/>
          </ac:picMkLst>
        </pc:picChg>
        <pc:picChg chg="add mod">
          <ac:chgData name="John M" userId="b6bda5b1a8011bec" providerId="LiveId" clId="{9F552C90-EF7B-B242-A6CA-D9790A7BC1AA}" dt="2018-07-09T23:57:06.978" v="11" actId="1076"/>
          <ac:picMkLst>
            <pc:docMk/>
            <pc:sldMk cId="3547368082" sldId="267"/>
            <ac:picMk id="10" creationId="{693EC84B-2ABE-9740-8320-242A6C7226DB}"/>
          </ac:picMkLst>
        </pc:picChg>
        <pc:picChg chg="add mod">
          <ac:chgData name="John M" userId="b6bda5b1a8011bec" providerId="LiveId" clId="{9F552C90-EF7B-B242-A6CA-D9790A7BC1AA}" dt="2018-07-09T23:57:59.006" v="30" actId="1076"/>
          <ac:picMkLst>
            <pc:docMk/>
            <pc:sldMk cId="3547368082" sldId="267"/>
            <ac:picMk id="12" creationId="{076F5994-58F3-7845-A1D2-B14F172811CB}"/>
          </ac:picMkLst>
        </pc:picChg>
      </pc:sldChg>
    </pc:docChg>
  </pc:docChgLst>
</pc:chgInfo>
</file>

<file path=ppt/media/hdphoto1.wdp>
</file>

<file path=ppt/media/hdphoto2.wdp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jpg>
</file>

<file path=ppt/media/image21.jpg>
</file>

<file path=ppt/media/image22.jpg>
</file>

<file path=ppt/media/image23.tiff>
</file>

<file path=ppt/media/image24.tiff>
</file>

<file path=ppt/media/image25.png>
</file>

<file path=ppt/media/image26.tiff>
</file>

<file path=ppt/media/image3.png>
</file>

<file path=ppt/media/image4.png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tiff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4931F6B-891A-5C41-BC58-0645B25FD00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35246" y="3571955"/>
            <a:ext cx="1417159" cy="141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4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96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236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72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37976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850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27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56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9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38BCD4-0958-FD4E-9CB6-8932103744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57000" y="6137846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928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7/10/18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399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CEA4BE-6437-8443-8478-EFF89E3B0E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557000" y="6137846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4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assembly.github.io/spec/" TargetMode="External"/><Relationship Id="rId2" Type="http://schemas.openxmlformats.org/officeDocument/2006/relationships/hyperlink" Target="https://brendaneich.com/2015/06/from-asm-js-to-webassembly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semblyScript/assemblyscript" TargetMode="External"/><Relationship Id="rId7" Type="http://schemas.openxmlformats.org/officeDocument/2006/relationships/hyperlink" Target="https://github.com/appcypher/awesome-wasm-langs" TargetMode="External"/><Relationship Id="rId2" Type="http://schemas.openxmlformats.org/officeDocument/2006/relationships/hyperlink" Target="http://kripken.github.io/emscripten-sit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acks.mozilla.org/2018/03/making-webassembly-better-for-rust-for-all-languages/" TargetMode="External"/><Relationship Id="rId5" Type="http://schemas.openxmlformats.org/officeDocument/2006/relationships/hyperlink" Target="http://teavm.org/" TargetMode="External"/><Relationship Id="rId4" Type="http://schemas.openxmlformats.org/officeDocument/2006/relationships/hyperlink" Target="https://github.com/aspnet/Blazor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figma.com/webassembly-cut-figmas-load-time-by-3x-76f3f2395164" TargetMode="External"/><Relationship Id="rId3" Type="http://schemas.openxmlformats.org/officeDocument/2006/relationships/hyperlink" Target="https://www.youtube.com/watch?v=HktWin_LPf4" TargetMode="External"/><Relationship Id="rId7" Type="http://schemas.openxmlformats.org/officeDocument/2006/relationships/hyperlink" Target="https://github.com/rustwasm/team" TargetMode="External"/><Relationship Id="rId2" Type="http://schemas.openxmlformats.org/officeDocument/2006/relationships/hyperlink" Target="http://webassembly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rn-blazor.com/" TargetMode="External"/><Relationship Id="rId5" Type="http://schemas.openxmlformats.org/officeDocument/2006/relationships/hyperlink" Target="https://webassembly.studio/" TargetMode="External"/><Relationship Id="rId4" Type="http://schemas.openxmlformats.org/officeDocument/2006/relationships/hyperlink" Target="https://youtu.be/BnYq7JapeDA" TargetMode="External"/><Relationship Id="rId9" Type="http://schemas.openxmlformats.org/officeDocument/2006/relationships/hyperlink" Target="https://youtu.be/pBYqen3B2gc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image" Target="../media/image10.tiff"/><Relationship Id="rId7" Type="http://schemas.openxmlformats.org/officeDocument/2006/relationships/image" Target="../media/image1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cosscriven/cgaljs" TargetMode="External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2390C-34C7-2741-BD80-FD03AC5C1D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Assembly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747F4E-9C85-7748-98E2-CC43AB33E5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Is it the future of JavaScript or will JavaScript fade away?</a:t>
            </a:r>
          </a:p>
          <a:p>
            <a:r>
              <a:rPr lang="en-US" sz="1600" dirty="0"/>
              <a:t>John </a:t>
            </a:r>
            <a:r>
              <a:rPr lang="en-US" sz="1600" dirty="0" err="1"/>
              <a:t>Mandia</a:t>
            </a:r>
            <a:endParaRPr lang="en-US" sz="1600" dirty="0"/>
          </a:p>
          <a:p>
            <a:r>
              <a:rPr lang="en-US" sz="1600" dirty="0"/>
              <a:t>@</a:t>
            </a:r>
            <a:r>
              <a:rPr lang="en-US" sz="1600" dirty="0" err="1"/>
              <a:t>jmandia</a:t>
            </a:r>
            <a:r>
              <a:rPr lang="en-US" sz="1600" dirty="0"/>
              <a:t>/@</a:t>
            </a:r>
            <a:r>
              <a:rPr lang="en-US" sz="1600" dirty="0" err="1"/>
              <a:t>waxidotio</a:t>
            </a:r>
            <a:endParaRPr lang="en-US" sz="1600" dirty="0"/>
          </a:p>
          <a:p>
            <a:r>
              <a:rPr lang="en-US" sz="1600" dirty="0"/>
              <a:t>July 2018</a:t>
            </a:r>
          </a:p>
        </p:txBody>
      </p:sp>
    </p:spTree>
    <p:extLst>
      <p:ext uri="{BB962C8B-B14F-4D97-AF65-F5344CB8AC3E}">
        <p14:creationId xmlns:p14="http://schemas.microsoft.com/office/powerpoint/2010/main" val="865052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1E1E9B-4F65-6647-9281-AA0E34A26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6232"/>
            <a:ext cx="12192000" cy="31455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0C0A67-FAD7-304E-B80C-F0652A2AF563}"/>
              </a:ext>
            </a:extLst>
          </p:cNvPr>
          <p:cNvSpPr txBox="1"/>
          <p:nvPr/>
        </p:nvSpPr>
        <p:spPr>
          <a:xfrm>
            <a:off x="2199067" y="777461"/>
            <a:ext cx="7793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rgbClr val="333333"/>
                </a:solidFill>
                <a:latin typeface="Open Sans"/>
              </a:rPr>
              <a:t>What does JavaScript performance look like today?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7A1696-2580-3F4A-80A4-33CDF6D16A67}"/>
              </a:ext>
            </a:extLst>
          </p:cNvPr>
          <p:cNvSpPr/>
          <p:nvPr/>
        </p:nvSpPr>
        <p:spPr>
          <a:xfrm>
            <a:off x="1725037" y="5557319"/>
            <a:ext cx="84792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Lin Clark: https://</a:t>
            </a:r>
            <a:r>
              <a:rPr lang="en-US" dirty="0" err="1"/>
              <a:t>hacks.mozilla.org</a:t>
            </a:r>
            <a:r>
              <a:rPr lang="en-US" dirty="0"/>
              <a:t>/2017/02/what-makes-</a:t>
            </a:r>
            <a:r>
              <a:rPr lang="en-US" dirty="0" err="1"/>
              <a:t>webassembly</a:t>
            </a:r>
            <a:r>
              <a:rPr lang="en-US" dirty="0"/>
              <a:t>-fast/</a:t>
            </a:r>
          </a:p>
        </p:txBody>
      </p:sp>
    </p:spTree>
    <p:extLst>
      <p:ext uri="{BB962C8B-B14F-4D97-AF65-F5344CB8AC3E}">
        <p14:creationId xmlns:p14="http://schemas.microsoft.com/office/powerpoint/2010/main" val="1475145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A4AC6D4-33B3-C441-A1DC-CF998A2DCF71}"/>
              </a:ext>
            </a:extLst>
          </p:cNvPr>
          <p:cNvSpPr/>
          <p:nvPr/>
        </p:nvSpPr>
        <p:spPr>
          <a:xfrm>
            <a:off x="1768812" y="672134"/>
            <a:ext cx="837551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rgbClr val="0095DD"/>
                </a:solidFill>
                <a:latin typeface="Open Sans"/>
              </a:rPr>
              <a:t>WebAssembly</a:t>
            </a:r>
            <a:r>
              <a:rPr lang="en-GB" sz="2400" dirty="0">
                <a:solidFill>
                  <a:srgbClr val="333333"/>
                </a:solidFill>
                <a:latin typeface="Open Sans"/>
              </a:rPr>
              <a:t> is a way of taking code written in programming languages other than JavaScript and running that code in the browser. It is a new low-level, assembly-like language that runs efficiently on the existing web platform and is backward-compatible with its precursor, </a:t>
            </a:r>
            <a:r>
              <a:rPr lang="en-GB" sz="2400" dirty="0" err="1">
                <a:solidFill>
                  <a:srgbClr val="333333"/>
                </a:solidFill>
                <a:latin typeface="Open Sans"/>
              </a:rPr>
              <a:t>asm.js</a:t>
            </a:r>
            <a:r>
              <a:rPr lang="en-GB" sz="2400" dirty="0">
                <a:solidFill>
                  <a:srgbClr val="333333"/>
                </a:solidFill>
                <a:latin typeface="Open Sans"/>
              </a:rPr>
              <a:t>.</a:t>
            </a:r>
            <a:br>
              <a:rPr lang="en-US" sz="2000" dirty="0"/>
            </a:br>
            <a:endParaRPr lang="en-US" sz="2000" dirty="0"/>
          </a:p>
          <a:p>
            <a:pPr algn="ctr"/>
            <a:r>
              <a:rPr lang="en-US" sz="2400" dirty="0"/>
              <a:t>Announcement June 2015:</a:t>
            </a:r>
            <a:br>
              <a:rPr lang="en-US" sz="2400" dirty="0"/>
            </a:br>
            <a:r>
              <a:rPr lang="en-US" sz="2000" dirty="0">
                <a:hlinkClick r:id="rId2"/>
              </a:rPr>
              <a:t>https://brendaneich.com/2015/06/from-asm-js-to-webassembly/</a:t>
            </a:r>
            <a:br>
              <a:rPr lang="en-US" sz="2000" dirty="0"/>
            </a:br>
            <a:br>
              <a:rPr lang="en-US" sz="2400" dirty="0"/>
            </a:br>
            <a:r>
              <a:rPr lang="en-US" sz="2400" dirty="0"/>
              <a:t>February 2018 W3C public draft published (MVP):</a:t>
            </a:r>
            <a:br>
              <a:rPr lang="en-US" sz="2400" dirty="0"/>
            </a:br>
            <a:r>
              <a:rPr lang="en-US" sz="2400" dirty="0">
                <a:hlinkClick r:id="rId3"/>
              </a:rPr>
              <a:t>https://webassembly.github.io/spec/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75A00C-737C-2949-AEC5-A79425580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8169" y="4772323"/>
            <a:ext cx="4876800" cy="16383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EF4786-4331-FD49-BE17-C71F36C28B62}"/>
              </a:ext>
            </a:extLst>
          </p:cNvPr>
          <p:cNvSpPr/>
          <p:nvPr/>
        </p:nvSpPr>
        <p:spPr>
          <a:xfrm>
            <a:off x="1741251" y="6478940"/>
            <a:ext cx="843063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chemeClr val="tx2"/>
                </a:solidFill>
              </a:rPr>
              <a:t>Image from Lin Clark : https://</a:t>
            </a:r>
            <a:r>
              <a:rPr lang="en-US" sz="1400" i="1" dirty="0" err="1">
                <a:solidFill>
                  <a:schemeClr val="tx2"/>
                </a:solidFill>
              </a:rPr>
              <a:t>hacks.mozilla.org</a:t>
            </a:r>
            <a:r>
              <a:rPr lang="en-US" sz="1400" i="1" dirty="0">
                <a:solidFill>
                  <a:schemeClr val="tx2"/>
                </a:solidFill>
              </a:rPr>
              <a:t>/2017/02/where-is-</a:t>
            </a:r>
            <a:r>
              <a:rPr lang="en-US" sz="1400" i="1" dirty="0" err="1">
                <a:solidFill>
                  <a:schemeClr val="tx2"/>
                </a:solidFill>
              </a:rPr>
              <a:t>webassembly</a:t>
            </a:r>
            <a:r>
              <a:rPr lang="en-US" sz="1400" i="1" dirty="0">
                <a:solidFill>
                  <a:schemeClr val="tx2"/>
                </a:solidFill>
              </a:rPr>
              <a:t>-now-and-</a:t>
            </a:r>
            <a:r>
              <a:rPr lang="en-US" sz="1400" i="1" dirty="0" err="1">
                <a:solidFill>
                  <a:schemeClr val="tx2"/>
                </a:solidFill>
              </a:rPr>
              <a:t>whats</a:t>
            </a:r>
            <a:r>
              <a:rPr lang="en-US" sz="1400" i="1" dirty="0">
                <a:solidFill>
                  <a:schemeClr val="tx2"/>
                </a:solidFill>
              </a:rPr>
              <a:t>-next/</a:t>
            </a:r>
          </a:p>
        </p:txBody>
      </p:sp>
    </p:spTree>
    <p:extLst>
      <p:ext uri="{BB962C8B-B14F-4D97-AF65-F5344CB8AC3E}">
        <p14:creationId xmlns:p14="http://schemas.microsoft.com/office/powerpoint/2010/main" val="2171521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3BE8D4-2E63-8944-A706-24A0897E7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8040"/>
            <a:ext cx="12192000" cy="5201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9BCCCA-56C9-814B-8C4C-FE9838BF7DA6}"/>
              </a:ext>
            </a:extLst>
          </p:cNvPr>
          <p:cNvSpPr txBox="1"/>
          <p:nvPr/>
        </p:nvSpPr>
        <p:spPr>
          <a:xfrm>
            <a:off x="1010800" y="304820"/>
            <a:ext cx="109253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How does </a:t>
            </a:r>
            <a:r>
              <a:rPr lang="en-GB" sz="2800" b="1" dirty="0" err="1"/>
              <a:t>WebAssembly</a:t>
            </a:r>
            <a:r>
              <a:rPr lang="en-GB" sz="2800" b="1" dirty="0"/>
              <a:t> compare to JavaScript Performance?</a:t>
            </a:r>
          </a:p>
        </p:txBody>
      </p:sp>
    </p:spTree>
    <p:extLst>
      <p:ext uri="{BB962C8B-B14F-4D97-AF65-F5344CB8AC3E}">
        <p14:creationId xmlns:p14="http://schemas.microsoft.com/office/powerpoint/2010/main" val="3232429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CAE1D4-CC14-E44C-87EC-4C53924CD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4099" y="0"/>
            <a:ext cx="10293111" cy="6858000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93EC84B-2ABE-9740-8320-242A6C722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210" y="0"/>
            <a:ext cx="10287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6F5994-58F3-7845-A1D2-B14F172811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099" y="0"/>
            <a:ext cx="103297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36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FA3506-351C-E348-AC77-5EC563F06C70}"/>
              </a:ext>
            </a:extLst>
          </p:cNvPr>
          <p:cNvSpPr txBox="1"/>
          <p:nvPr/>
        </p:nvSpPr>
        <p:spPr>
          <a:xfrm>
            <a:off x="4729389" y="2680095"/>
            <a:ext cx="32061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482866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4B4A04-DFB2-7F44-96C4-4086C6A0E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829" y="0"/>
            <a:ext cx="10603149" cy="55102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E57707E-E167-324B-B106-DB654B1F468C}"/>
              </a:ext>
            </a:extLst>
          </p:cNvPr>
          <p:cNvSpPr/>
          <p:nvPr/>
        </p:nvSpPr>
        <p:spPr>
          <a:xfrm>
            <a:off x="2405975" y="6354874"/>
            <a:ext cx="6981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blog.scottlogic.com</a:t>
            </a:r>
            <a:r>
              <a:rPr lang="en-US" dirty="0"/>
              <a:t>/2017/10/17/</a:t>
            </a:r>
            <a:r>
              <a:rPr lang="en-US" dirty="0" err="1"/>
              <a:t>wasm-mandelbrot.html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612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B51BE-C6DC-334E-B033-1D410D8BD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041400"/>
            <a:ext cx="103251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359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D44987-5295-D343-83C6-D22B51477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5131"/>
            <a:ext cx="12192000" cy="42877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F09F45-D5C3-164C-A475-868E35373290}"/>
              </a:ext>
            </a:extLst>
          </p:cNvPr>
          <p:cNvSpPr txBox="1"/>
          <p:nvPr/>
        </p:nvSpPr>
        <p:spPr>
          <a:xfrm>
            <a:off x="3648727" y="312034"/>
            <a:ext cx="48945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Your Target Browser</a:t>
            </a:r>
          </a:p>
        </p:txBody>
      </p:sp>
    </p:spTree>
    <p:extLst>
      <p:ext uri="{BB962C8B-B14F-4D97-AF65-F5344CB8AC3E}">
        <p14:creationId xmlns:p14="http://schemas.microsoft.com/office/powerpoint/2010/main" val="3645574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1AF182-3BCB-DD41-BB35-4CFF0C5F20DF}"/>
              </a:ext>
            </a:extLst>
          </p:cNvPr>
          <p:cNvSpPr txBox="1"/>
          <p:nvPr/>
        </p:nvSpPr>
        <p:spPr>
          <a:xfrm>
            <a:off x="1337190" y="148471"/>
            <a:ext cx="9633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Missing Features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426749-B2F4-8140-A52E-45CD6605CE3F}"/>
              </a:ext>
            </a:extLst>
          </p:cNvPr>
          <p:cNvSpPr txBox="1"/>
          <p:nvPr/>
        </p:nvSpPr>
        <p:spPr>
          <a:xfrm>
            <a:off x="1247854" y="1419247"/>
            <a:ext cx="10300384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Garbage Collector (make use of the garbage </a:t>
            </a:r>
            <a:br>
              <a:rPr lang="en-US" sz="2800" dirty="0"/>
            </a:br>
            <a:r>
              <a:rPr lang="en-US" sz="2800" dirty="0"/>
              <a:t>collector provided by the browser)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Threading (if you want to execute a function and not have it</a:t>
            </a:r>
            <a:br>
              <a:rPr lang="en-US" sz="2800" dirty="0"/>
            </a:br>
            <a:r>
              <a:rPr lang="en-US" sz="2800" dirty="0"/>
              <a:t>block do it via a web worker)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Exception Handling not specified as part of the </a:t>
            </a:r>
            <a:br>
              <a:rPr lang="en-US" sz="2800" dirty="0"/>
            </a:br>
            <a:r>
              <a:rPr lang="en-US" sz="2800" dirty="0"/>
              <a:t>web assembly spec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Host Bindings </a:t>
            </a:r>
            <a:br>
              <a:rPr lang="en-US" sz="2800" dirty="0"/>
            </a:br>
            <a:r>
              <a:rPr lang="en-US" sz="2800" dirty="0"/>
              <a:t>(e.g. working directly with the DOM)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2535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C50DE7-6DC4-B14F-A952-11F38B431E38}"/>
              </a:ext>
            </a:extLst>
          </p:cNvPr>
          <p:cNvSpPr txBox="1"/>
          <p:nvPr/>
        </p:nvSpPr>
        <p:spPr>
          <a:xfrm>
            <a:off x="1337190" y="148471"/>
            <a:ext cx="96335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Your Target Language </a:t>
            </a:r>
          </a:p>
          <a:p>
            <a:pPr algn="ctr"/>
            <a:r>
              <a:rPr lang="en-US" sz="4000" dirty="0"/>
              <a:t>And </a:t>
            </a:r>
          </a:p>
          <a:p>
            <a:pPr algn="ctr"/>
            <a:r>
              <a:rPr lang="en-US" sz="4000" dirty="0"/>
              <a:t>How Mature Is The Support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4C059B-A397-9645-B869-ECB589B82B2A}"/>
              </a:ext>
            </a:extLst>
          </p:cNvPr>
          <p:cNvSpPr txBox="1"/>
          <p:nvPr/>
        </p:nvSpPr>
        <p:spPr>
          <a:xfrm>
            <a:off x="429434" y="2087463"/>
            <a:ext cx="11449032" cy="47705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C/C++ - </a:t>
            </a:r>
            <a:r>
              <a:rPr lang="en-US" sz="2800" dirty="0" err="1"/>
              <a:t>Emscripten</a:t>
            </a:r>
            <a:br>
              <a:rPr lang="en-US" sz="2800" dirty="0"/>
            </a:br>
            <a:r>
              <a:rPr lang="en-US" sz="2000" dirty="0">
                <a:hlinkClick r:id="rId2"/>
              </a:rPr>
              <a:t>http://kripken.github.io/emscripten-site/</a:t>
            </a:r>
            <a:r>
              <a:rPr lang="en-US" sz="20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TypeScript – </a:t>
            </a:r>
            <a:r>
              <a:rPr lang="en-US" sz="2800" dirty="0" err="1"/>
              <a:t>AssemblyScript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000" dirty="0">
                <a:hlinkClick r:id="rId3"/>
              </a:rPr>
              <a:t>https://github.com/AssemblyScript/assemblyscript</a:t>
            </a:r>
            <a:r>
              <a:rPr lang="en-US" sz="20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C# - </a:t>
            </a:r>
            <a:r>
              <a:rPr lang="en-US" sz="2800" dirty="0" err="1"/>
              <a:t>Blazor</a:t>
            </a:r>
            <a:br>
              <a:rPr lang="en-US" sz="2800" dirty="0"/>
            </a:br>
            <a:r>
              <a:rPr lang="en-US" sz="2000" dirty="0">
                <a:hlinkClick r:id="rId4"/>
              </a:rPr>
              <a:t>https://github.com/aspnet/Blazor</a:t>
            </a:r>
            <a:r>
              <a:rPr lang="en-US" sz="20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Java – </a:t>
            </a:r>
            <a:r>
              <a:rPr lang="en-US" sz="2800" dirty="0" err="1"/>
              <a:t>TeaVM</a:t>
            </a:r>
            <a:br>
              <a:rPr lang="en-US" sz="2800" dirty="0"/>
            </a:br>
            <a:r>
              <a:rPr lang="en-US" sz="2000" dirty="0">
                <a:hlinkClick r:id="rId5"/>
              </a:rPr>
              <a:t>http://teavm.org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Rust</a:t>
            </a:r>
            <a:br>
              <a:rPr lang="en-US" sz="2800" dirty="0"/>
            </a:br>
            <a:r>
              <a:rPr lang="en-US" sz="2000" dirty="0">
                <a:hlinkClick r:id="rId6"/>
              </a:rPr>
              <a:t>https://hacks.mozilla.org/2018/03/making-webassembly-better-for-rust-for-all-languages/</a:t>
            </a:r>
            <a:r>
              <a:rPr lang="en-US" sz="2000" dirty="0"/>
              <a:t> 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More Options: </a:t>
            </a:r>
            <a:br>
              <a:rPr lang="en-US" sz="2800" dirty="0"/>
            </a:br>
            <a:r>
              <a:rPr lang="en-US" sz="2000" dirty="0">
                <a:hlinkClick r:id="rId7"/>
              </a:rPr>
              <a:t>https://github.com/appcypher/awesome-wasm-langs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3773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FC4125-3327-1547-95A5-6E40195911D8}"/>
              </a:ext>
            </a:extLst>
          </p:cNvPr>
          <p:cNvSpPr txBox="1"/>
          <p:nvPr/>
        </p:nvSpPr>
        <p:spPr>
          <a:xfrm>
            <a:off x="4776281" y="1507787"/>
            <a:ext cx="1819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JavaScript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664C29-2C89-0545-A74A-74912FA8EC37}"/>
              </a:ext>
            </a:extLst>
          </p:cNvPr>
          <p:cNvSpPr txBox="1"/>
          <p:nvPr/>
        </p:nvSpPr>
        <p:spPr>
          <a:xfrm>
            <a:off x="1635164" y="2496766"/>
            <a:ext cx="8101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Created in 10 days in May 1995 by Brendan </a:t>
            </a:r>
            <a:r>
              <a:rPr lang="en-US" sz="2800" dirty="0" err="1"/>
              <a:t>Eich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A1471D-954A-DC42-95B1-C1397CCE35D9}"/>
              </a:ext>
            </a:extLst>
          </p:cNvPr>
          <p:cNvSpPr txBox="1"/>
          <p:nvPr/>
        </p:nvSpPr>
        <p:spPr>
          <a:xfrm>
            <a:off x="2293402" y="3369004"/>
            <a:ext cx="347409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ECMA-262 Timeline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V1		1997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V2		1998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V3		1999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strike="sngStrike" dirty="0"/>
              <a:t>V4		XXXX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V5 	2009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V5.1  2011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4CE9BA-9D3A-0E42-80F8-88D5C98A43EA}"/>
              </a:ext>
            </a:extLst>
          </p:cNvPr>
          <p:cNvSpPr txBox="1"/>
          <p:nvPr/>
        </p:nvSpPr>
        <p:spPr>
          <a:xfrm>
            <a:off x="6093674" y="3369003"/>
            <a:ext cx="234551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V6		2015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V7		2016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V8		2017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V9		2018</a:t>
            </a:r>
          </a:p>
        </p:txBody>
      </p:sp>
    </p:spTree>
    <p:extLst>
      <p:ext uri="{BB962C8B-B14F-4D97-AF65-F5344CB8AC3E}">
        <p14:creationId xmlns:p14="http://schemas.microsoft.com/office/powerpoint/2010/main" val="29135822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9B360C6-6ECF-6244-9D60-958676EB7466}"/>
              </a:ext>
            </a:extLst>
          </p:cNvPr>
          <p:cNvSpPr txBox="1"/>
          <p:nvPr/>
        </p:nvSpPr>
        <p:spPr>
          <a:xfrm>
            <a:off x="1337190" y="148471"/>
            <a:ext cx="9633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Developer Tooling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31945A-913A-AB44-AD7B-C49021B54719}"/>
              </a:ext>
            </a:extLst>
          </p:cNvPr>
          <p:cNvSpPr txBox="1"/>
          <p:nvPr/>
        </p:nvSpPr>
        <p:spPr>
          <a:xfrm>
            <a:off x="1927793" y="1477863"/>
            <a:ext cx="7595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Debugging Support – Source Map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Profiler Support – In the browser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Developer Tooling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17299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2287D9-7E09-7F4C-B03D-C80AF0FFD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1035050"/>
            <a:ext cx="9042400" cy="4787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630D8E-73ED-994F-9A37-0FB3EDFF5D8F}"/>
              </a:ext>
            </a:extLst>
          </p:cNvPr>
          <p:cNvSpPr txBox="1"/>
          <p:nvPr/>
        </p:nvSpPr>
        <p:spPr>
          <a:xfrm>
            <a:off x="1337190" y="148471"/>
            <a:ext cx="9633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/>
              <a:t>Blazor</a:t>
            </a:r>
            <a:r>
              <a:rPr lang="en-US" sz="4000" dirty="0"/>
              <a:t> Source Map Support Coming</a:t>
            </a:r>
          </a:p>
        </p:txBody>
      </p:sp>
    </p:spTree>
    <p:extLst>
      <p:ext uri="{BB962C8B-B14F-4D97-AF65-F5344CB8AC3E}">
        <p14:creationId xmlns:p14="http://schemas.microsoft.com/office/powerpoint/2010/main" val="3311397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EFDE38-B090-B649-B07E-2EA435E708DC}"/>
              </a:ext>
            </a:extLst>
          </p:cNvPr>
          <p:cNvSpPr txBox="1"/>
          <p:nvPr/>
        </p:nvSpPr>
        <p:spPr>
          <a:xfrm>
            <a:off x="1337190" y="148471"/>
            <a:ext cx="9633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So will JavaScript fade away?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F2D87-7F6B-6649-90FC-E0F711688D5B}"/>
              </a:ext>
            </a:extLst>
          </p:cNvPr>
          <p:cNvSpPr txBox="1"/>
          <p:nvPr/>
        </p:nvSpPr>
        <p:spPr>
          <a:xfrm>
            <a:off x="956558" y="1753263"/>
            <a:ext cx="1001415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 think it is the future of JavaScript as it will </a:t>
            </a:r>
            <a:r>
              <a:rPr lang="en-US" sz="2800" b="1" dirty="0"/>
              <a:t>empower</a:t>
            </a:r>
            <a:br>
              <a:rPr lang="en-US" sz="2800" dirty="0"/>
            </a:br>
            <a:r>
              <a:rPr lang="en-US" sz="2800" dirty="0"/>
              <a:t>developers to extend browser functionality using </a:t>
            </a:r>
            <a:br>
              <a:rPr lang="en-US" sz="2800" dirty="0"/>
            </a:br>
            <a:r>
              <a:rPr lang="en-US" sz="2800" dirty="0" err="1"/>
              <a:t>wasm</a:t>
            </a:r>
            <a:r>
              <a:rPr lang="en-US" sz="2800" dirty="0"/>
              <a:t> code provided by others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It gives JavaScript developers the option of learning new </a:t>
            </a:r>
            <a:br>
              <a:rPr lang="en-US" sz="2800" dirty="0"/>
            </a:br>
            <a:r>
              <a:rPr lang="en-US" sz="2800" dirty="0"/>
              <a:t>languages and using them alongside a language they are</a:t>
            </a:r>
            <a:br>
              <a:rPr lang="en-US" sz="2800" dirty="0"/>
            </a:br>
            <a:r>
              <a:rPr lang="en-US" sz="2800" dirty="0"/>
              <a:t>familiar with</a:t>
            </a:r>
          </a:p>
        </p:txBody>
      </p:sp>
    </p:spTree>
    <p:extLst>
      <p:ext uri="{BB962C8B-B14F-4D97-AF65-F5344CB8AC3E}">
        <p14:creationId xmlns:p14="http://schemas.microsoft.com/office/powerpoint/2010/main" val="3831004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6C98A7-5F8F-9A47-88ED-562A3919D580}"/>
              </a:ext>
            </a:extLst>
          </p:cNvPr>
          <p:cNvSpPr txBox="1"/>
          <p:nvPr/>
        </p:nvSpPr>
        <p:spPr>
          <a:xfrm>
            <a:off x="954778" y="1718095"/>
            <a:ext cx="11091819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There will be </a:t>
            </a:r>
            <a:r>
              <a:rPr lang="en-US" sz="2800" dirty="0" err="1"/>
              <a:t>wasm</a:t>
            </a:r>
            <a:r>
              <a:rPr lang="en-US" sz="2800" dirty="0"/>
              <a:t> based frameworks across languages</a:t>
            </a:r>
            <a:br>
              <a:rPr lang="en-US" sz="2800" dirty="0"/>
            </a:br>
            <a:r>
              <a:rPr lang="en-US" sz="2800" dirty="0"/>
              <a:t>but JavaScript will still have critical mass for some time to </a:t>
            </a:r>
            <a:br>
              <a:rPr lang="en-US" sz="2800" dirty="0"/>
            </a:br>
            <a:r>
              <a:rPr lang="en-US" sz="2800" dirty="0"/>
              <a:t>come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JavaScript may also find a place (for some) as the view layer</a:t>
            </a:r>
            <a:br>
              <a:rPr lang="en-US" sz="2800" dirty="0"/>
            </a:br>
            <a:r>
              <a:rPr lang="en-US" sz="2800" dirty="0"/>
              <a:t>of an application with services and business logic implemented</a:t>
            </a:r>
            <a:br>
              <a:rPr lang="en-US" sz="2800" dirty="0"/>
            </a:br>
            <a:r>
              <a:rPr lang="en-US" sz="2800" dirty="0"/>
              <a:t>in Web Assembly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9CC6C2-0714-D047-B3AF-C2A3FF72DE36}"/>
              </a:ext>
            </a:extLst>
          </p:cNvPr>
          <p:cNvSpPr txBox="1"/>
          <p:nvPr/>
        </p:nvSpPr>
        <p:spPr>
          <a:xfrm>
            <a:off x="1337190" y="148471"/>
            <a:ext cx="9633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Will another language dominate the web?</a:t>
            </a:r>
          </a:p>
        </p:txBody>
      </p:sp>
    </p:spTree>
    <p:extLst>
      <p:ext uri="{BB962C8B-B14F-4D97-AF65-F5344CB8AC3E}">
        <p14:creationId xmlns:p14="http://schemas.microsoft.com/office/powerpoint/2010/main" val="30371213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C5A1EA-C2F7-024D-AC90-5E9CA2FCB551}"/>
              </a:ext>
            </a:extLst>
          </p:cNvPr>
          <p:cNvSpPr txBox="1"/>
          <p:nvPr/>
        </p:nvSpPr>
        <p:spPr>
          <a:xfrm>
            <a:off x="1337190" y="148471"/>
            <a:ext cx="9633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When to use 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3B0CA-5A8C-7F45-8BFF-B59797536CC5}"/>
              </a:ext>
            </a:extLst>
          </p:cNvPr>
          <p:cNvSpPr txBox="1"/>
          <p:nvPr/>
        </p:nvSpPr>
        <p:spPr>
          <a:xfrm>
            <a:off x="507115" y="1120217"/>
            <a:ext cx="11293669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You need some functionality that isn’t available or is slower</a:t>
            </a:r>
            <a:br>
              <a:rPr lang="en-US" sz="2800" dirty="0"/>
            </a:br>
            <a:r>
              <a:rPr lang="en-US" sz="2800" dirty="0"/>
              <a:t>with JavaScript but can be provided via Web Assembly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You are migrating a large project to the web and a lot of the </a:t>
            </a:r>
            <a:br>
              <a:rPr lang="en-US" sz="2800" dirty="0"/>
            </a:br>
            <a:r>
              <a:rPr lang="en-US" sz="2800" dirty="0"/>
              <a:t>business logic can be moved to Web Assembly and shared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You have a team that knows a supported Web Assembly language</a:t>
            </a:r>
            <a:br>
              <a:rPr lang="en-US" sz="2800" dirty="0"/>
            </a:br>
            <a:r>
              <a:rPr lang="en-US" sz="2800" dirty="0"/>
              <a:t>really well but doesn’t know JavaScript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You want to learn more and experiment</a:t>
            </a:r>
          </a:p>
        </p:txBody>
      </p:sp>
    </p:spTree>
    <p:extLst>
      <p:ext uri="{BB962C8B-B14F-4D97-AF65-F5344CB8AC3E}">
        <p14:creationId xmlns:p14="http://schemas.microsoft.com/office/powerpoint/2010/main" val="38997212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EC0B66-A6ED-8240-9623-37B2704773A2}"/>
              </a:ext>
            </a:extLst>
          </p:cNvPr>
          <p:cNvSpPr txBox="1"/>
          <p:nvPr/>
        </p:nvSpPr>
        <p:spPr>
          <a:xfrm>
            <a:off x="1337190" y="148471"/>
            <a:ext cx="9633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What next?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2CB240-71E9-C443-9FE8-A77D7C7C9842}"/>
              </a:ext>
            </a:extLst>
          </p:cNvPr>
          <p:cNvSpPr txBox="1"/>
          <p:nvPr/>
        </p:nvSpPr>
        <p:spPr>
          <a:xfrm>
            <a:off x="884439" y="1055650"/>
            <a:ext cx="10831876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http://webassembly.org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Lin Clark: A cartoon intro to </a:t>
            </a:r>
            <a:r>
              <a:rPr lang="en-US" sz="2800" dirty="0" err="1"/>
              <a:t>WebAssembly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3"/>
              </a:rPr>
              <a:t>https://www.youtube.com/watch?v=HktWin_LPf4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Build the future of the web with </a:t>
            </a:r>
            <a:r>
              <a:rPr lang="en-US" sz="2800" dirty="0" err="1"/>
              <a:t>WebAssembly</a:t>
            </a:r>
            <a:r>
              <a:rPr lang="en-US" sz="2800" dirty="0"/>
              <a:t> and more</a:t>
            </a:r>
            <a:br>
              <a:rPr lang="en-US" sz="2800" dirty="0"/>
            </a:br>
            <a:r>
              <a:rPr lang="en-US" sz="2800" dirty="0">
                <a:hlinkClick r:id="rId4"/>
              </a:rPr>
              <a:t>https://youtu.be/BnYq7JapeDA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https://webassembly.studio</a:t>
            </a:r>
            <a:r>
              <a:rPr lang="en-US" sz="2800" dirty="0"/>
              <a:t> – An easy way to experiment with</a:t>
            </a:r>
            <a:br>
              <a:rPr lang="en-US" sz="2800" dirty="0"/>
            </a:br>
            <a:r>
              <a:rPr lang="en-US" sz="2800" dirty="0"/>
              <a:t>web assembly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6"/>
              </a:rPr>
              <a:t>https://learn-blazor.com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7"/>
              </a:rPr>
              <a:t>https://github.com/rustwasm/team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8"/>
              </a:rPr>
              <a:t>https://blog.figma.com</a:t>
            </a:r>
            <a:br>
              <a:rPr lang="en-US" sz="2800" dirty="0">
                <a:hlinkClick r:id="rId8"/>
              </a:rPr>
            </a:br>
            <a:r>
              <a:rPr lang="en-US" sz="2800" dirty="0">
                <a:hlinkClick r:id="rId8"/>
              </a:rPr>
              <a:t>/webassembly-cut-figmas-load-time-by-3x-76f3f2395164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WebAssembly</a:t>
            </a:r>
            <a:r>
              <a:rPr lang="en-US" sz="2800" dirty="0"/>
              <a:t> and the Death of JavaScript</a:t>
            </a:r>
            <a:br>
              <a:rPr lang="en-US" sz="2800" dirty="0"/>
            </a:br>
            <a:r>
              <a:rPr lang="en-US" sz="2800" dirty="0">
                <a:hlinkClick r:id="rId9"/>
              </a:rPr>
              <a:t>https://youtu.be</a:t>
            </a:r>
            <a:r>
              <a:rPr lang="en-US" sz="2800">
                <a:hlinkClick r:id="rId9"/>
              </a:rPr>
              <a:t>/pBYqen3B2gc</a:t>
            </a:r>
            <a:r>
              <a:rPr lang="en-US" sz="2800"/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493098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90500A-9B12-674B-A2C4-38B2AA4659F8}"/>
              </a:ext>
            </a:extLst>
          </p:cNvPr>
          <p:cNvSpPr txBox="1"/>
          <p:nvPr/>
        </p:nvSpPr>
        <p:spPr>
          <a:xfrm>
            <a:off x="4729389" y="2680095"/>
            <a:ext cx="27815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54552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FC4125-3327-1547-95A5-6E40195911D8}"/>
              </a:ext>
            </a:extLst>
          </p:cNvPr>
          <p:cNvSpPr txBox="1"/>
          <p:nvPr/>
        </p:nvSpPr>
        <p:spPr>
          <a:xfrm>
            <a:off x="2831664" y="982493"/>
            <a:ext cx="6509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Introduction of Automatic Updates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023B987-BDD2-9F41-9404-0C41FA7CB5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35294"/>
              </p:ext>
            </p:extLst>
          </p:nvPr>
        </p:nvGraphicFramePr>
        <p:xfrm>
          <a:off x="2022273" y="2031007"/>
          <a:ext cx="8128000" cy="360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8393108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442215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6432552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205381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21831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Internet Explorer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Firefox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085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587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1657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557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(Webkit)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5452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308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2011 (March)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079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2013 (Oct)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 (ESR)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 (Blink)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148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2015 (March)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9053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42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388646-9777-D649-B5BD-D6761A8F16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3691" y="321284"/>
            <a:ext cx="8580623" cy="60145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8AA9E3-2D97-9E4E-8E66-A48E8BF7C6AC}"/>
              </a:ext>
            </a:extLst>
          </p:cNvPr>
          <p:cNvSpPr txBox="1"/>
          <p:nvPr/>
        </p:nvSpPr>
        <p:spPr>
          <a:xfrm>
            <a:off x="1737826" y="6335848"/>
            <a:ext cx="8352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5"/>
                </a:solidFill>
              </a:rPr>
              <a:t>If anyone knows of a site that has the history of browser engine JavaScript performance </a:t>
            </a:r>
          </a:p>
          <a:p>
            <a:r>
              <a:rPr lang="en-US" sz="1600" i="1" dirty="0">
                <a:solidFill>
                  <a:schemeClr val="accent5"/>
                </a:solidFill>
              </a:rPr>
              <a:t>against the same test and hardware please let me know</a:t>
            </a:r>
          </a:p>
        </p:txBody>
      </p:sp>
    </p:spTree>
    <p:extLst>
      <p:ext uri="{BB962C8B-B14F-4D97-AF65-F5344CB8AC3E}">
        <p14:creationId xmlns:p14="http://schemas.microsoft.com/office/powerpoint/2010/main" val="1393261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EFEA3E-B7CF-0E41-891A-DDB11A78D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690" y="336143"/>
            <a:ext cx="7529883" cy="59956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7F5869-74C3-E740-BDF8-C09DAD58618D}"/>
              </a:ext>
            </a:extLst>
          </p:cNvPr>
          <p:cNvSpPr txBox="1"/>
          <p:nvPr/>
        </p:nvSpPr>
        <p:spPr>
          <a:xfrm>
            <a:off x="2665379" y="6410528"/>
            <a:ext cx="6699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speedcurve.com</a:t>
            </a:r>
            <a:r>
              <a:rPr lang="en-US" dirty="0"/>
              <a:t>/blog/web-performance-page-bloat/</a:t>
            </a:r>
          </a:p>
        </p:txBody>
      </p:sp>
    </p:spTree>
    <p:extLst>
      <p:ext uri="{BB962C8B-B14F-4D97-AF65-F5344CB8AC3E}">
        <p14:creationId xmlns:p14="http://schemas.microsoft.com/office/powerpoint/2010/main" val="2116434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AAC55F-4316-9A40-ADC6-2B7948095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196" y="619731"/>
            <a:ext cx="990600" cy="57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6A8F5B-0C18-2244-A077-D75EF65F7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817" y="177784"/>
            <a:ext cx="2323289" cy="1455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FA0F9B-6F50-244E-B3D9-27F12A87FE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7127" y="278466"/>
            <a:ext cx="1682615" cy="1259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A33CF5-30E9-E24E-A2F5-10A31897A0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1123" y="3679552"/>
            <a:ext cx="2030784" cy="12590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E1CB6F-4916-D748-9637-946C85FF7A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3549" y="2156404"/>
            <a:ext cx="945203" cy="9452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9ACDAF-310B-294B-8459-9F807E55F8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6636" y="2141474"/>
            <a:ext cx="930525" cy="10297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DC154C-AAC1-4640-B762-0ED13AE2F4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89166" y="3851612"/>
            <a:ext cx="914940" cy="9149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B7246B-C9D4-EB40-AC0E-AA8120E56891}"/>
              </a:ext>
            </a:extLst>
          </p:cNvPr>
          <p:cNvSpPr txBox="1"/>
          <p:nvPr/>
        </p:nvSpPr>
        <p:spPr>
          <a:xfrm>
            <a:off x="6669477" y="3985916"/>
            <a:ext cx="1559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Google </a:t>
            </a:r>
          </a:p>
          <a:p>
            <a:r>
              <a:rPr lang="en-US" dirty="0"/>
              <a:t>Native Client</a:t>
            </a:r>
          </a:p>
        </p:txBody>
      </p:sp>
    </p:spTree>
    <p:extLst>
      <p:ext uri="{BB962C8B-B14F-4D97-AF65-F5344CB8AC3E}">
        <p14:creationId xmlns:p14="http://schemas.microsoft.com/office/powerpoint/2010/main" val="3552117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0917DB-E33E-CB42-998D-57CF7C726D08}"/>
              </a:ext>
            </a:extLst>
          </p:cNvPr>
          <p:cNvSpPr/>
          <p:nvPr/>
        </p:nvSpPr>
        <p:spPr>
          <a:xfrm>
            <a:off x="2865056" y="4690568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</a:rPr>
              <a:t>https://</a:t>
            </a:r>
            <a:r>
              <a:rPr lang="en-US" sz="1400" dirty="0" err="1">
                <a:solidFill>
                  <a:schemeClr val="tx2"/>
                </a:solidFill>
              </a:rPr>
              <a:t>blog.mozilla.org</a:t>
            </a:r>
            <a:r>
              <a:rPr lang="en-US" sz="1400" dirty="0">
                <a:solidFill>
                  <a:schemeClr val="tx2"/>
                </a:solidFill>
              </a:rPr>
              <a:t>/</a:t>
            </a:r>
            <a:r>
              <a:rPr lang="en-US" sz="1400" dirty="0" err="1">
                <a:solidFill>
                  <a:schemeClr val="tx2"/>
                </a:solidFill>
              </a:rPr>
              <a:t>futurereleases</a:t>
            </a:r>
            <a:r>
              <a:rPr lang="en-US" sz="1400" dirty="0">
                <a:solidFill>
                  <a:schemeClr val="tx2"/>
                </a:solidFill>
              </a:rPr>
              <a:t>/2015/10/08/</a:t>
            </a:r>
            <a:r>
              <a:rPr lang="en-US" sz="1400" dirty="0" err="1">
                <a:solidFill>
                  <a:schemeClr val="tx2"/>
                </a:solidFill>
              </a:rPr>
              <a:t>npapi</a:t>
            </a:r>
            <a:r>
              <a:rPr lang="en-US" sz="1400" dirty="0">
                <a:solidFill>
                  <a:schemeClr val="tx2"/>
                </a:solidFill>
              </a:rPr>
              <a:t>-plugins-in-</a:t>
            </a:r>
            <a:r>
              <a:rPr lang="en-US" sz="1400" dirty="0" err="1">
                <a:solidFill>
                  <a:schemeClr val="tx2"/>
                </a:solidFill>
              </a:rPr>
              <a:t>firefox</a:t>
            </a:r>
            <a:r>
              <a:rPr lang="en-US" sz="1400" dirty="0">
                <a:solidFill>
                  <a:schemeClr val="tx2"/>
                </a:solidFill>
              </a:rPr>
              <a:t>/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50F510-2C35-7E46-918E-E3B4C28A0563}"/>
              </a:ext>
            </a:extLst>
          </p:cNvPr>
          <p:cNvSpPr/>
          <p:nvPr/>
        </p:nvSpPr>
        <p:spPr>
          <a:xfrm>
            <a:off x="1943558" y="2225967"/>
            <a:ext cx="793899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i="1" dirty="0"/>
              <a:t>”NPAPI has shown its age. Plug-ins are a source of performance problems, crashes, and security incidents for Web users”</a:t>
            </a:r>
          </a:p>
        </p:txBody>
      </p:sp>
    </p:spTree>
    <p:extLst>
      <p:ext uri="{BB962C8B-B14F-4D97-AF65-F5344CB8AC3E}">
        <p14:creationId xmlns:p14="http://schemas.microsoft.com/office/powerpoint/2010/main" val="1304698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653B00-F18E-1942-8852-7ABDFBB21869}"/>
              </a:ext>
            </a:extLst>
          </p:cNvPr>
          <p:cNvSpPr txBox="1"/>
          <p:nvPr/>
        </p:nvSpPr>
        <p:spPr>
          <a:xfrm>
            <a:off x="4776281" y="1507787"/>
            <a:ext cx="1225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asm.js</a:t>
            </a:r>
            <a:endParaRPr lang="en-US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7944FF-33AF-D149-A267-F8700A8BCEAE}"/>
              </a:ext>
            </a:extLst>
          </p:cNvPr>
          <p:cNvSpPr/>
          <p:nvPr/>
        </p:nvSpPr>
        <p:spPr>
          <a:xfrm>
            <a:off x="3048000" y="2413338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Arial" panose="020B0604020202020204" pitchFamily="34" charset="0"/>
              </a:rPr>
              <a:t>“</a:t>
            </a:r>
            <a:r>
              <a:rPr lang="en-GB" b="1" dirty="0" err="1">
                <a:solidFill>
                  <a:srgbClr val="000000"/>
                </a:solidFill>
                <a:latin typeface="Arial" panose="020B0604020202020204" pitchFamily="34" charset="0"/>
              </a:rPr>
              <a:t>asm.js</a:t>
            </a:r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, a strict subset of JavaScript that can be used as a low-level, efficient target language for compilers. This sublanguage effectively describes a sandboxed virtual machine for memory-unsafe languages like C or C++. A combination of static and dynamic validation allows JavaScript engines to employ an ahead-of-time (AOT) optimizing compilation strategy for valid </a:t>
            </a:r>
            <a:r>
              <a:rPr lang="en-GB" dirty="0" err="1">
                <a:solidFill>
                  <a:srgbClr val="000000"/>
                </a:solidFill>
                <a:latin typeface="Arial" panose="020B0604020202020204" pitchFamily="34" charset="0"/>
              </a:rPr>
              <a:t>asm.js</a:t>
            </a:r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 code.”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375921-F87B-6C49-89E5-3869AB15EF54}"/>
              </a:ext>
            </a:extLst>
          </p:cNvPr>
          <p:cNvSpPr/>
          <p:nvPr/>
        </p:nvSpPr>
        <p:spPr>
          <a:xfrm>
            <a:off x="4234059" y="4721662"/>
            <a:ext cx="32764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asmjs.org</a:t>
            </a:r>
            <a:r>
              <a:rPr lang="en-US" dirty="0"/>
              <a:t>/spec/latest/</a:t>
            </a:r>
          </a:p>
        </p:txBody>
      </p:sp>
    </p:spTree>
    <p:extLst>
      <p:ext uri="{BB962C8B-B14F-4D97-AF65-F5344CB8AC3E}">
        <p14:creationId xmlns:p14="http://schemas.microsoft.com/office/powerpoint/2010/main" val="2382696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4DDB1A-7160-A34F-8561-F0F61F70B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037" y="1565519"/>
            <a:ext cx="7453924" cy="37269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B3745E-EEFC-FC40-8B75-321A9413A93F}"/>
              </a:ext>
            </a:extLst>
          </p:cNvPr>
          <p:cNvSpPr/>
          <p:nvPr/>
        </p:nvSpPr>
        <p:spPr>
          <a:xfrm>
            <a:off x="2689481" y="862457"/>
            <a:ext cx="65551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GB" b="1" dirty="0" err="1">
                <a:solidFill>
                  <a:srgbClr val="9DCB51"/>
                </a:solidFill>
              </a:rPr>
              <a:t>Open</a:t>
            </a:r>
            <a:r>
              <a:rPr lang="en-GB" b="1" dirty="0" err="1">
                <a:solidFill>
                  <a:srgbClr val="F9D72C"/>
                </a:solidFill>
              </a:rPr>
              <a:t>SCAD</a:t>
            </a:r>
            <a:r>
              <a:rPr lang="en-GB" b="1" dirty="0">
                <a:solidFill>
                  <a:srgbClr val="1B2F01"/>
                </a:solidFill>
              </a:rPr>
              <a:t> is software for creating solid 3D CAD objects</a:t>
            </a:r>
          </a:p>
          <a:p>
            <a:pPr algn="ctr" fontAlgn="base"/>
            <a:r>
              <a:rPr lang="en-GB" b="1" i="0" u="none" strike="noStrike" dirty="0">
                <a:solidFill>
                  <a:srgbClr val="1B2F01"/>
                </a:solidFill>
                <a:effectLst/>
              </a:rPr>
              <a:t>Forked in 2012 with </a:t>
            </a:r>
            <a:r>
              <a:rPr lang="en-GB" b="1" i="0" u="none" strike="noStrike" dirty="0" err="1">
                <a:solidFill>
                  <a:srgbClr val="1B2F01"/>
                </a:solidFill>
                <a:effectLst/>
              </a:rPr>
              <a:t>as</a:t>
            </a:r>
            <a:r>
              <a:rPr lang="en-GB" b="1" dirty="0" err="1">
                <a:solidFill>
                  <a:srgbClr val="1B2F01"/>
                </a:solidFill>
              </a:rPr>
              <a:t>m.js</a:t>
            </a:r>
            <a:r>
              <a:rPr lang="en-GB" b="1" dirty="0">
                <a:solidFill>
                  <a:srgbClr val="1B2F01"/>
                </a:solidFill>
              </a:rPr>
              <a:t> support</a:t>
            </a:r>
            <a:endParaRPr lang="en-GB" b="1" i="0" u="none" strike="noStrike" dirty="0">
              <a:solidFill>
                <a:srgbClr val="1B2F01"/>
              </a:solidFill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46F4CE-2922-4E46-9A12-61B5AAB0D90F}"/>
              </a:ext>
            </a:extLst>
          </p:cNvPr>
          <p:cNvSpPr txBox="1"/>
          <p:nvPr/>
        </p:nvSpPr>
        <p:spPr>
          <a:xfrm>
            <a:off x="1863969" y="5303045"/>
            <a:ext cx="86334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Fork of </a:t>
            </a:r>
            <a:r>
              <a:rPr lang="en-US" dirty="0" err="1"/>
              <a:t>OpenScad</a:t>
            </a:r>
            <a:r>
              <a:rPr lang="en-US" dirty="0"/>
              <a:t> no longer exists but the forked dependencies (which was the </a:t>
            </a:r>
          </a:p>
          <a:p>
            <a:r>
              <a:rPr lang="en-US" dirty="0"/>
              <a:t>hard bit) can be found here:  </a:t>
            </a:r>
            <a:r>
              <a:rPr lang="en-US" dirty="0">
                <a:hlinkClick r:id="rId3"/>
              </a:rPr>
              <a:t>https://github.com/marcosscriven/cgaljs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12919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{135751FE-1F34-CE4E-B28F-29DE9D4A6BBC}tf10001070</Template>
  <TotalTime>3693</TotalTime>
  <Words>471</Words>
  <Application>Microsoft Macintosh PowerPoint</Application>
  <PresentationFormat>Widescreen</PresentationFormat>
  <Paragraphs>128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Open Sans</vt:lpstr>
      <vt:lpstr>Rockwell</vt:lpstr>
      <vt:lpstr>Rockwell Condensed</vt:lpstr>
      <vt:lpstr>Rockwell Extra Bold</vt:lpstr>
      <vt:lpstr>Wingdings</vt:lpstr>
      <vt:lpstr>Wood Type</vt:lpstr>
      <vt:lpstr>Web Assembly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Assembly</dc:title>
  <dc:creator>John M</dc:creator>
  <cp:lastModifiedBy>John M</cp:lastModifiedBy>
  <cp:revision>11</cp:revision>
  <dcterms:created xsi:type="dcterms:W3CDTF">2018-07-07T10:07:11Z</dcterms:created>
  <dcterms:modified xsi:type="dcterms:W3CDTF">2018-07-10T00:00:52Z</dcterms:modified>
</cp:coreProperties>
</file>

<file path=docProps/thumbnail.jpeg>
</file>